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51" autoAdjust="0"/>
  </p:normalViewPr>
  <p:slideViewPr>
    <p:cSldViewPr>
      <p:cViewPr varScale="1">
        <p:scale>
          <a:sx n="120" d="100"/>
          <a:sy n="120" d="100"/>
        </p:scale>
        <p:origin x="-49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C0805-195E-4FAD-BE79-EE241815675D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E2089-911D-4227-88B6-F7062A7E86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55943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33d5760c-40c9-4b8d-bd42-00d4f0be95c6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kologija.com.hr/efekt-staklenika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BPJJM_hCFj0" TargetMode="External"/><Relationship Id="rId4" Type="http://schemas.openxmlformats.org/officeDocument/2006/relationships/hyperlink" Target="https://www.youtube.com/watch?v=DYHAZaasdxI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sg9sCOXFIk" TargetMode="External"/><Relationship Id="rId7" Type="http://schemas.openxmlformats.org/officeDocument/2006/relationships/hyperlink" Target="http://www.enciklopedija.hr/natuknica.aspx?id=4464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skole.hr/dobro-je-znati/osnovnoskolci?news_id=8216" TargetMode="External"/><Relationship Id="rId5" Type="http://schemas.openxmlformats.org/officeDocument/2006/relationships/hyperlink" Target="http://hrvatski.enacademic.com/79827/troposfera" TargetMode="External"/><Relationship Id="rId4" Type="http://schemas.openxmlformats.org/officeDocument/2006/relationships/hyperlink" Target="https://www.crometeo.hr/atmosfera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ibvtVMTA2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Y0AOg_fPkog" TargetMode="External"/><Relationship Id="rId4" Type="http://schemas.openxmlformats.org/officeDocument/2006/relationships/hyperlink" Target="http://hrvatski.enacademic.com/79827/troposfera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teo.hr/podaci.php?section=podaci_vrijeme&amp;prikaz=abc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yGSMmenPD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iklopedija.hr/natuknica.aspx?ID=31884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skole.hr/dobro-je-znati/osnovnoskolci?news_id=2695" TargetMode="External"/><Relationship Id="rId4" Type="http://schemas.openxmlformats.org/officeDocument/2006/relationships/hyperlink" Target="http://www.medioteka.hr/portal/ss_geografija2.php?ktg=7&amp;pktg=&amp;mid=22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eteo.hr/index.php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teo.hr/prognoze.php?section=prognoze_metp&amp;param=hrdana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ebsgjdma9Rg" TargetMode="External"/><Relationship Id="rId4" Type="http://schemas.openxmlformats.org/officeDocument/2006/relationships/hyperlink" Target="https://meteo.hr/prognoze.php?section=prognoze_model&amp;param=3d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https://www.e-sfera.hr/dodatni-digitalni-sadrzaji/33d5760c-40c9-4b8d-bd42-00d4f0be95c6/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E2089-911D-4227-88B6-F7062A7E86DD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72910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E2089-911D-4227-88B6-F7062A7E86DD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70939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E2089-911D-4227-88B6-F7062A7E86DD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9822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E2089-911D-4227-88B6-F7062A7E86DD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4965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https://www.ekologija.com.hr/efekt-staklenika/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err="1" smtClean="0"/>
              <a:t>Greenhouse</a:t>
            </a:r>
            <a:r>
              <a:rPr lang="hr-HR" baseline="0" dirty="0" smtClean="0"/>
              <a:t>  </a:t>
            </a:r>
            <a:r>
              <a:rPr lang="hr-HR" baseline="0" dirty="0" err="1" smtClean="0"/>
              <a:t>effect</a:t>
            </a:r>
            <a:r>
              <a:rPr lang="hr-HR" baseline="0" dirty="0" smtClean="0"/>
              <a:t>: </a:t>
            </a:r>
            <a:r>
              <a:rPr lang="hr-HR" dirty="0" smtClean="0">
                <a:hlinkClick r:id="rId4"/>
              </a:rPr>
              <a:t>https://www.youtube.com/watch?v=DYHAZaasdxI</a:t>
            </a:r>
            <a:endParaRPr lang="hr-HR" dirty="0" smtClean="0"/>
          </a:p>
          <a:p>
            <a:r>
              <a:rPr lang="hr-HR" dirty="0" err="1" smtClean="0"/>
              <a:t>What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greenhouse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effect</a:t>
            </a:r>
            <a:r>
              <a:rPr lang="hr-HR" baseline="0" dirty="0" smtClean="0"/>
              <a:t>? </a:t>
            </a:r>
            <a:r>
              <a:rPr lang="hr-HR" dirty="0" smtClean="0">
                <a:hlinkClick r:id="rId5"/>
              </a:rPr>
              <a:t>https://www.youtube.com/watch?v=BPJJM_hCFj0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E2089-911D-4227-88B6-F7062A7E86DD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97344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err="1" smtClean="0"/>
              <a:t>Layers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atmosphere</a:t>
            </a:r>
            <a:r>
              <a:rPr lang="hr-HR" dirty="0" smtClean="0"/>
              <a:t>: </a:t>
            </a:r>
            <a:r>
              <a:rPr lang="hr-HR" dirty="0" smtClean="0">
                <a:hlinkClick r:id="rId3"/>
              </a:rPr>
              <a:t>https://www.youtube.com/watch?v=5sg9sCOXFIk</a:t>
            </a:r>
            <a:endParaRPr lang="hr-H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>
                <a:hlinkClick r:id="rId4"/>
              </a:rPr>
              <a:t>https://www.crometeo.hr/atmosfera/</a:t>
            </a:r>
            <a:endParaRPr lang="hr-HR" dirty="0" smtClean="0"/>
          </a:p>
          <a:p>
            <a:endParaRPr lang="hr-HR" u="none" dirty="0" smtClean="0">
              <a:hlinkClick r:id="rId5"/>
            </a:endParaRPr>
          </a:p>
          <a:p>
            <a:r>
              <a:rPr lang="hr-HR" dirty="0" smtClean="0">
                <a:hlinkClick r:id="rId6"/>
              </a:rPr>
              <a:t>http://www.skole.hr/dobro-je-znati/osnovnoskolci?news_id=8216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>
                <a:hlinkClick r:id="rId7"/>
              </a:rPr>
              <a:t>http://www.enciklopedija.hr/natuknica.aspx?id=4464</a:t>
            </a:r>
            <a:endParaRPr lang="hr-HR" dirty="0" smtClean="0"/>
          </a:p>
          <a:p>
            <a:endParaRPr lang="hr-HR" u="none" dirty="0" smtClean="0">
              <a:hlinkClick r:id="rId5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E2089-911D-4227-88B6-F7062A7E86DD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30838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5 </a:t>
            </a:r>
            <a:r>
              <a:rPr lang="hr-HR" dirty="0" err="1" smtClean="0"/>
              <a:t>Earth</a:t>
            </a:r>
            <a:r>
              <a:rPr lang="hr-HR" dirty="0" smtClean="0"/>
              <a:t> </a:t>
            </a:r>
            <a:r>
              <a:rPr lang="hr-HR" dirty="0" err="1" smtClean="0"/>
              <a:t>atmosphere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layers</a:t>
            </a:r>
            <a:r>
              <a:rPr lang="hr-HR" baseline="0" dirty="0" smtClean="0"/>
              <a:t>: </a:t>
            </a:r>
            <a:r>
              <a:rPr lang="hr-HR" dirty="0" smtClean="0">
                <a:hlinkClick r:id="rId3"/>
              </a:rPr>
              <a:t>https://www.youtube.com/watch?v=CibvtVMTA2E</a:t>
            </a:r>
            <a:endParaRPr lang="hr-HR" dirty="0" smtClean="0"/>
          </a:p>
          <a:p>
            <a:endParaRPr lang="hr-H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>
                <a:hlinkClick r:id="rId4"/>
              </a:rPr>
              <a:t>http://hrvatski.enacademic.com/79827/troposfera</a:t>
            </a:r>
            <a:endParaRPr lang="hr-HR" dirty="0" smtClean="0">
              <a:hlinkClick r:id="rId5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E2089-911D-4227-88B6-F7062A7E86DD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00382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https://meteo.hr/podaci.php?section=podaci_vrijeme&amp;prikaz=abc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E2089-911D-4227-88B6-F7062A7E86DD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75940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 smtClean="0"/>
              <a:t>Ribarenje po lošem vremenu: </a:t>
            </a:r>
            <a:r>
              <a:rPr lang="hr-HR" dirty="0" smtClean="0">
                <a:hlinkClick r:id="rId3"/>
              </a:rPr>
              <a:t>https://www.youtube.com/watch?v=ByGSMmenPDM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E2089-911D-4227-88B6-F7062A7E86DD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24948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http://www.enciklopedija.hr/natuknica.aspx?ID=31884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http://www.medioteka.hr/portal/ss_geografija2.php?ktg=7&amp;pktg=&amp;mid=22</a:t>
            </a:r>
            <a:endParaRPr lang="hr-HR" dirty="0" smtClean="0"/>
          </a:p>
          <a:p>
            <a:r>
              <a:rPr lang="hr-HR" dirty="0" smtClean="0">
                <a:hlinkClick r:id="rId5"/>
              </a:rPr>
              <a:t>http://www.skole.hr/dobro-je-znati/osnovnoskolci?news_id=2695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E2089-911D-4227-88B6-F7062A7E86DD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24351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https://meteo.hr/index.php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E2089-911D-4227-88B6-F7062A7E86DD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25860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https://meteo.hr/prognoze.php?section=prognoze_metp&amp;param=hrdanas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https://meteo.hr/prognoze.php?section=prognoze_model&amp;param=3d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Vremenska</a:t>
            </a:r>
            <a:r>
              <a:rPr lang="hr-HR" baseline="0" dirty="0" smtClean="0"/>
              <a:t> prognoza (</a:t>
            </a:r>
            <a:r>
              <a:rPr lang="hr-HR" baseline="0" dirty="0" err="1" smtClean="0"/>
              <a:t>Vakula</a:t>
            </a:r>
            <a:r>
              <a:rPr lang="hr-HR" baseline="0" dirty="0" smtClean="0"/>
              <a:t>) </a:t>
            </a:r>
            <a:r>
              <a:rPr lang="hr-HR" dirty="0" smtClean="0">
                <a:hlinkClick r:id="rId5"/>
              </a:rPr>
              <a:t>https://www.youtube.com/watch?v=ebsgjdma9Rg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E2089-911D-4227-88B6-F7062A7E86DD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20879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 descr="GEA-2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bsgjdma9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kole.hr/dobro-je-znati/osnovnoskolci?news_id=8216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eteo.hr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Vrijeme i klima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Vrijeme i klima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>
                <a:hlinkClick r:id="rId3"/>
              </a:rPr>
              <a:t>Vremenska prognoza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83840" y="1484785"/>
            <a:ext cx="8229600" cy="870942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Stručno predviđanje vremena</a:t>
            </a:r>
          </a:p>
          <a:p>
            <a:r>
              <a:rPr lang="hr-HR" dirty="0" smtClean="0"/>
              <a:t>Vremensku prognozu sastavljaju </a:t>
            </a:r>
            <a:r>
              <a:rPr lang="hr-HR" b="1" dirty="0" smtClean="0"/>
              <a:t>meteorolozi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355726"/>
            <a:ext cx="6696744" cy="278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82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030985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Zemljin zračni omotač naziva se ___________</a:t>
            </a:r>
          </a:p>
          <a:p>
            <a:r>
              <a:rPr lang="hr-HR" dirty="0" smtClean="0"/>
              <a:t>Zaokružite naziv sloja atmosfere u kojem se zbivaju najvažnije vremenske promjene.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9044" y="1853281"/>
            <a:ext cx="4269085" cy="2451695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2339752" y="1978401"/>
            <a:ext cx="2057400" cy="593349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rgbClr val="FF0000"/>
                </a:solidFill>
              </a:rPr>
              <a:t>atmosfera</a:t>
            </a:r>
            <a:endParaRPr lang="hr-HR" sz="3200" dirty="0">
              <a:solidFill>
                <a:srgbClr val="FF0000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6049510" y="3363838"/>
            <a:ext cx="1368152" cy="432048"/>
          </a:xfrm>
          <a:prstGeom prst="ellipse">
            <a:avLst/>
          </a:prstGeom>
          <a:noFill/>
          <a:ln w="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3812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Vrijeme je __________ stanje atmosfere nad nekim područjem.</a:t>
            </a:r>
          </a:p>
          <a:p>
            <a:r>
              <a:rPr lang="hr-HR" dirty="0" smtClean="0"/>
              <a:t>Klima je _________ stanje atmosfere nad nekim područjem.</a:t>
            </a:r>
          </a:p>
          <a:p>
            <a:r>
              <a:rPr lang="hr-HR" dirty="0" smtClean="0"/>
              <a:t>Stručno predviđanje vremena naziva se ______________________.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2352631" y="1563638"/>
            <a:ext cx="2725960" cy="450944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rgbClr val="FF0000"/>
                </a:solidFill>
              </a:rPr>
              <a:t>trenutačno</a:t>
            </a:r>
            <a:endParaRPr lang="hr-HR" sz="3200" dirty="0">
              <a:solidFill>
                <a:srgbClr val="FF0000"/>
              </a:solidFill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1846040" y="2552854"/>
            <a:ext cx="2725960" cy="450944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rgbClr val="FF0000"/>
                </a:solidFill>
              </a:rPr>
              <a:t>prosječno</a:t>
            </a:r>
            <a:endParaRPr lang="hr-HR" sz="3200" dirty="0">
              <a:solidFill>
                <a:srgbClr val="FF000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1115616" y="3957967"/>
            <a:ext cx="3816424" cy="450944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>
                <a:solidFill>
                  <a:srgbClr val="FF0000"/>
                </a:solidFill>
              </a:rPr>
              <a:t>v</a:t>
            </a:r>
            <a:r>
              <a:rPr lang="hr-HR" sz="3200" dirty="0" smtClean="0">
                <a:solidFill>
                  <a:srgbClr val="FF0000"/>
                </a:solidFill>
              </a:rPr>
              <a:t>remenska prognoza</a:t>
            </a:r>
            <a:endParaRPr lang="hr-H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10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-252536" y="781025"/>
            <a:ext cx="9108475" cy="806829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hr-HR" dirty="0" smtClean="0"/>
              <a:t>Pomoću isječaka iz vremenske prognoze imenujte klimatske elemente.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306162"/>
            <a:ext cx="2586257" cy="179048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195683"/>
            <a:ext cx="2586257" cy="177728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1789" y="2884267"/>
            <a:ext cx="2140422" cy="148366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84752" y="1491630"/>
            <a:ext cx="2157460" cy="135269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7579" y="3286061"/>
            <a:ext cx="2409462" cy="152458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37579" y="1635646"/>
            <a:ext cx="2409462" cy="1547571"/>
          </a:xfrm>
          <a:prstGeom prst="rect">
            <a:avLst/>
          </a:prstGeom>
        </p:spPr>
      </p:pic>
      <p:sp>
        <p:nvSpPr>
          <p:cNvPr id="12" name="Pravokutnik 11"/>
          <p:cNvSpPr/>
          <p:nvPr/>
        </p:nvSpPr>
        <p:spPr>
          <a:xfrm>
            <a:off x="323528" y="2736608"/>
            <a:ext cx="1944216" cy="341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Temperatura zraka</a:t>
            </a:r>
            <a:endParaRPr lang="hr-HR" dirty="0"/>
          </a:p>
        </p:txBody>
      </p:sp>
      <p:sp>
        <p:nvSpPr>
          <p:cNvPr id="13" name="Pravokutnik 12"/>
          <p:cNvSpPr/>
          <p:nvPr/>
        </p:nvSpPr>
        <p:spPr>
          <a:xfrm>
            <a:off x="336556" y="4631768"/>
            <a:ext cx="1283116" cy="341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Tlak zraka</a:t>
            </a:r>
            <a:endParaRPr lang="hr-HR" dirty="0"/>
          </a:p>
        </p:txBody>
      </p:sp>
      <p:sp>
        <p:nvSpPr>
          <p:cNvPr id="14" name="Pravokutnik 13"/>
          <p:cNvSpPr/>
          <p:nvPr/>
        </p:nvSpPr>
        <p:spPr>
          <a:xfrm>
            <a:off x="3501789" y="2499742"/>
            <a:ext cx="2084354" cy="341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Smjer i brzina vjetra</a:t>
            </a:r>
            <a:endParaRPr lang="hr-HR" dirty="0"/>
          </a:p>
        </p:txBody>
      </p:sp>
      <p:sp>
        <p:nvSpPr>
          <p:cNvPr id="15" name="Pravokutnik 14"/>
          <p:cNvSpPr/>
          <p:nvPr/>
        </p:nvSpPr>
        <p:spPr>
          <a:xfrm>
            <a:off x="6228185" y="3003798"/>
            <a:ext cx="1554759" cy="341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Vlažnost zraka</a:t>
            </a:r>
            <a:endParaRPr lang="hr-HR" dirty="0"/>
          </a:p>
        </p:txBody>
      </p:sp>
      <p:sp>
        <p:nvSpPr>
          <p:cNvPr id="16" name="Pravokutnik 15"/>
          <p:cNvSpPr/>
          <p:nvPr/>
        </p:nvSpPr>
        <p:spPr>
          <a:xfrm>
            <a:off x="6237579" y="2278983"/>
            <a:ext cx="1554759" cy="341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Naoblaka</a:t>
            </a:r>
            <a:endParaRPr lang="hr-HR" dirty="0"/>
          </a:p>
        </p:txBody>
      </p:sp>
      <p:sp>
        <p:nvSpPr>
          <p:cNvPr id="17" name="Pravokutnik 16"/>
          <p:cNvSpPr/>
          <p:nvPr/>
        </p:nvSpPr>
        <p:spPr>
          <a:xfrm>
            <a:off x="6228184" y="3826554"/>
            <a:ext cx="1554759" cy="341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Padaline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45589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683568" y="1203598"/>
            <a:ext cx="7772400" cy="1102519"/>
          </a:xfrm>
        </p:spPr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55"/>
          <a:stretch/>
        </p:blipFill>
        <p:spPr>
          <a:xfrm>
            <a:off x="3369633" y="2139702"/>
            <a:ext cx="2404733" cy="224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73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vjetlana\Documents\školska knjiga\ppt predlosci i slike\smanjene\001_BXP46234.jpg"/>
          <p:cNvPicPr>
            <a:picLocks noChangeAspect="1" noChangeArrowheads="1"/>
          </p:cNvPicPr>
          <p:nvPr/>
        </p:nvPicPr>
        <p:blipFill>
          <a:blip r:embed="rId3" cstate="print"/>
          <a:srcRect l="23268" t="3278" r="19619"/>
          <a:stretch>
            <a:fillRect/>
          </a:stretch>
        </p:blipFill>
        <p:spPr bwMode="auto">
          <a:xfrm>
            <a:off x="395536" y="915566"/>
            <a:ext cx="2026568" cy="2214214"/>
          </a:xfrm>
          <a:prstGeom prst="rect">
            <a:avLst/>
          </a:prstGeom>
          <a:noFill/>
        </p:spPr>
      </p:pic>
      <p:pic>
        <p:nvPicPr>
          <p:cNvPr id="5" name="Picture 3" descr="C:\Users\Svjetlana\AppData\Local\Microsoft\Windows\Temporary Internet Files\Content.IE5\8OC5G8SY\MC90014085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228184" y="1059582"/>
            <a:ext cx="2375298" cy="2211686"/>
          </a:xfrm>
          <a:prstGeom prst="rect">
            <a:avLst/>
          </a:prstGeom>
          <a:noFill/>
        </p:spPr>
      </p:pic>
      <p:pic>
        <p:nvPicPr>
          <p:cNvPr id="6" name="Picture 5" descr="C:\Users\Svjetlana\AppData\Local\Microsoft\Windows\Temporary Internet Files\Content.IE5\MGU0FVWB\MC90032561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4156" y="2715766"/>
            <a:ext cx="2535687" cy="1841723"/>
          </a:xfrm>
          <a:prstGeom prst="rect">
            <a:avLst/>
          </a:prstGeom>
          <a:noFill/>
        </p:spPr>
      </p:pic>
      <p:sp>
        <p:nvSpPr>
          <p:cNvPr id="8" name="Pravokutnik 7"/>
          <p:cNvSpPr/>
          <p:nvPr/>
        </p:nvSpPr>
        <p:spPr>
          <a:xfrm>
            <a:off x="397104" y="3622513"/>
            <a:ext cx="2232248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Zašto astronauti izvan svojih letjelica nose skafandere?</a:t>
            </a:r>
            <a:endParaRPr lang="hr-HR" dirty="0"/>
          </a:p>
        </p:txBody>
      </p:sp>
      <p:sp>
        <p:nvSpPr>
          <p:cNvPr id="10" name="Pravokutnik 9"/>
          <p:cNvSpPr/>
          <p:nvPr/>
        </p:nvSpPr>
        <p:spPr>
          <a:xfrm>
            <a:off x="3455876" y="1251025"/>
            <a:ext cx="2232248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Zašto se pojedine biljke uzgajaju u staklenicima?</a:t>
            </a:r>
            <a:endParaRPr lang="hr-HR" dirty="0"/>
          </a:p>
        </p:txBody>
      </p:sp>
      <p:sp>
        <p:nvSpPr>
          <p:cNvPr id="11" name="Pravokutnik 10"/>
          <p:cNvSpPr/>
          <p:nvPr/>
        </p:nvSpPr>
        <p:spPr>
          <a:xfrm>
            <a:off x="6514647" y="3645562"/>
            <a:ext cx="2232248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Kako ronioci dišu pod vodom?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8204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124127"/>
            <a:ext cx="3143250" cy="3619500"/>
          </a:xfrm>
          <a:prstGeom prst="rect">
            <a:avLst/>
          </a:prstGeom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 cstate="print"/>
          <a:srcRect l="10686"/>
          <a:stretch>
            <a:fillRect/>
          </a:stretch>
        </p:blipFill>
        <p:spPr bwMode="auto">
          <a:xfrm>
            <a:off x="4788024" y="1221933"/>
            <a:ext cx="3781626" cy="34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Atmosfera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030985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Zemljin </a:t>
            </a:r>
            <a:r>
              <a:rPr lang="hr-HR" b="1" dirty="0" smtClean="0"/>
              <a:t>zračni</a:t>
            </a:r>
            <a:r>
              <a:rPr lang="hr-HR" dirty="0" smtClean="0"/>
              <a:t> omotač</a:t>
            </a:r>
          </a:p>
          <a:p>
            <a:r>
              <a:rPr lang="hr-HR" dirty="0" smtClean="0"/>
              <a:t>Zrak - smjesa plinova koji tvore Zemljinu atmosferu</a:t>
            </a:r>
          </a:p>
          <a:p>
            <a:r>
              <a:rPr lang="hr-HR" dirty="0" smtClean="0"/>
              <a:t>S porastom nadmorske visine, zrak se prorjeđuje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0771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Troposfera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280729" cy="3030985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Najniži, prizemni sloj atmosfere</a:t>
            </a:r>
          </a:p>
          <a:p>
            <a:r>
              <a:rPr lang="hr-HR" dirty="0" smtClean="0"/>
              <a:t>Najgušći dio zračnog omotača u kojem se zbivaju vremenske promjene</a:t>
            </a:r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238756"/>
            <a:ext cx="3416633" cy="338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3395" y="1563638"/>
            <a:ext cx="4269085" cy="2451695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8043163" y="4046019"/>
            <a:ext cx="792088" cy="4083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hlinkClick r:id="rId5"/>
              </a:rPr>
              <a:t>Izvor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4932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Vrijeme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3178696" cy="3168353"/>
          </a:xfrm>
        </p:spPr>
        <p:txBody>
          <a:bodyPr>
            <a:normAutofit/>
          </a:bodyPr>
          <a:lstStyle/>
          <a:p>
            <a:r>
              <a:rPr lang="hr-HR" b="1" dirty="0" smtClean="0"/>
              <a:t>Trenutačno</a:t>
            </a:r>
            <a:r>
              <a:rPr lang="hr-HR" dirty="0" smtClean="0"/>
              <a:t> stanje atmosfere nad nekim područjem</a:t>
            </a:r>
          </a:p>
          <a:p>
            <a:r>
              <a:rPr lang="hr-HR" dirty="0" smtClean="0"/>
              <a:t>Lijepo ili ružno?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915566"/>
            <a:ext cx="1754507" cy="199779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3325" y="1563637"/>
            <a:ext cx="1657350" cy="1905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2931790"/>
            <a:ext cx="1905000" cy="1905000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3941638" y="3547490"/>
            <a:ext cx="1260723" cy="4509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Kišovito</a:t>
            </a:r>
            <a:endParaRPr lang="hr-HR" dirty="0"/>
          </a:p>
        </p:txBody>
      </p:sp>
      <p:sp>
        <p:nvSpPr>
          <p:cNvPr id="9" name="Pravokutnik 8"/>
          <p:cNvSpPr/>
          <p:nvPr/>
        </p:nvSpPr>
        <p:spPr>
          <a:xfrm>
            <a:off x="5400675" y="1112693"/>
            <a:ext cx="1260723" cy="4509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Sunčano</a:t>
            </a:r>
            <a:endParaRPr lang="hr-HR" dirty="0"/>
          </a:p>
        </p:txBody>
      </p:sp>
      <p:sp>
        <p:nvSpPr>
          <p:cNvPr id="10" name="Pravokutnik 9"/>
          <p:cNvSpPr/>
          <p:nvPr/>
        </p:nvSpPr>
        <p:spPr>
          <a:xfrm>
            <a:off x="7520533" y="3772962"/>
            <a:ext cx="1260723" cy="4509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Vjetrovito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6236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949" y="1635646"/>
            <a:ext cx="8352928" cy="3015713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359949" y="987574"/>
            <a:ext cx="4212051" cy="5251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Kako je život ljudi povezan s vremenskim obilježjima kraja u kojem žive?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79538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Klima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Prosječno</a:t>
            </a:r>
            <a:r>
              <a:rPr lang="hr-HR" dirty="0" smtClean="0"/>
              <a:t> stanje atmosfere nad nekim područjem</a:t>
            </a:r>
          </a:p>
          <a:p>
            <a:r>
              <a:rPr lang="hr-HR" dirty="0" smtClean="0"/>
              <a:t>Za određivanje klime potrebno je pratiti vrijeme tijekom duljeg razdoblja (30 godina)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xmlns="" val="20515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Klimatski elementi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618856" cy="3168353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Temperatura zraka</a:t>
            </a:r>
          </a:p>
          <a:p>
            <a:r>
              <a:rPr lang="hr-HR" dirty="0" smtClean="0"/>
              <a:t>Tlak zraka </a:t>
            </a:r>
          </a:p>
          <a:p>
            <a:r>
              <a:rPr lang="hr-HR" dirty="0" smtClean="0"/>
              <a:t>Smjer i brzina vjetra</a:t>
            </a:r>
          </a:p>
          <a:p>
            <a:r>
              <a:rPr lang="hr-HR" dirty="0" smtClean="0"/>
              <a:t>Vlažnost zraka</a:t>
            </a:r>
          </a:p>
          <a:p>
            <a:r>
              <a:rPr lang="hr-HR" dirty="0" smtClean="0"/>
              <a:t>Naoblaka</a:t>
            </a:r>
          </a:p>
          <a:p>
            <a:r>
              <a:rPr lang="hr-HR" dirty="0" smtClean="0"/>
              <a:t>Padaline (oborine)</a:t>
            </a:r>
          </a:p>
          <a:p>
            <a:r>
              <a:rPr lang="hr-HR" dirty="0" smtClean="0"/>
              <a:t>Mjere se na meteorološkim postajama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915566"/>
            <a:ext cx="2160240" cy="372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avokutnik 4"/>
          <p:cNvSpPr/>
          <p:nvPr/>
        </p:nvSpPr>
        <p:spPr>
          <a:xfrm>
            <a:off x="4553407" y="3867894"/>
            <a:ext cx="1962809" cy="7685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Meteorološki stup na Zrinjevcu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902646"/>
            <a:ext cx="4258276" cy="3359979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4573555" y="4372880"/>
            <a:ext cx="3052733" cy="3382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Meteorološka postaja Zavižan</a:t>
            </a:r>
            <a:endParaRPr lang="hr-HR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2646" y="1551191"/>
            <a:ext cx="3364326" cy="232914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42841" y="1536771"/>
            <a:ext cx="3410297" cy="2343569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67889" y="2865232"/>
            <a:ext cx="2693099" cy="1866758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32114" y="1084749"/>
            <a:ext cx="2674949" cy="1677151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71341" y="3000962"/>
            <a:ext cx="3077123" cy="1947052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92853" y="864803"/>
            <a:ext cx="3055611" cy="196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299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796" y="842164"/>
            <a:ext cx="5904346" cy="3889826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4804952" y="1595039"/>
            <a:ext cx="4015520" cy="15839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Koja je vama najbliža meteorološka postaja?</a:t>
            </a:r>
          </a:p>
          <a:p>
            <a:pPr algn="ctr"/>
            <a:endParaRPr lang="hr-HR" dirty="0"/>
          </a:p>
          <a:p>
            <a:pPr algn="ctr"/>
            <a:r>
              <a:rPr lang="hr-HR" dirty="0" smtClean="0"/>
              <a:t>Državni </a:t>
            </a:r>
            <a:r>
              <a:rPr lang="hr-HR" dirty="0"/>
              <a:t>hidrometeorološki zavod</a:t>
            </a:r>
            <a:r>
              <a:rPr lang="hr-HR" dirty="0" smtClean="0"/>
              <a:t>: </a:t>
            </a:r>
            <a:r>
              <a:rPr lang="hr-HR" dirty="0" smtClean="0">
                <a:hlinkClick r:id="rId3"/>
              </a:rPr>
              <a:t>http</a:t>
            </a:r>
            <a:r>
              <a:rPr lang="hr-HR" dirty="0">
                <a:hlinkClick r:id="rId3"/>
              </a:rPr>
              <a:t>://</a:t>
            </a:r>
            <a:r>
              <a:rPr lang="hr-HR" dirty="0" smtClean="0">
                <a:hlinkClick r:id="rId3"/>
              </a:rPr>
              <a:t>meteo.hr/</a:t>
            </a:r>
            <a:r>
              <a:rPr lang="hr-HR" dirty="0" smtClean="0"/>
              <a:t>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85535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341</Words>
  <Application>Microsoft Office PowerPoint</Application>
  <PresentationFormat>On-screen Show (16:9)</PresentationFormat>
  <Paragraphs>97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Vrijeme i klima</vt:lpstr>
      <vt:lpstr>Slide 2</vt:lpstr>
      <vt:lpstr>Atmosfera</vt:lpstr>
      <vt:lpstr>Troposfera</vt:lpstr>
      <vt:lpstr>Vrijeme</vt:lpstr>
      <vt:lpstr>Slide 6</vt:lpstr>
      <vt:lpstr>Klima</vt:lpstr>
      <vt:lpstr>Klimatski elementi</vt:lpstr>
      <vt:lpstr>Slide 9</vt:lpstr>
      <vt:lpstr>Vremenska prognoza</vt:lpstr>
      <vt:lpstr>Ponavljanje</vt:lpstr>
      <vt:lpstr>Ponavljanje</vt:lpstr>
      <vt:lpstr>Slide 13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sbp</cp:lastModifiedBy>
  <cp:revision>35</cp:revision>
  <dcterms:created xsi:type="dcterms:W3CDTF">2019-03-27T12:00:31Z</dcterms:created>
  <dcterms:modified xsi:type="dcterms:W3CDTF">2019-09-19T12:46:21Z</dcterms:modified>
</cp:coreProperties>
</file>